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3"/>
  </p:notesMasterIdLst>
  <p:sldIdLst>
    <p:sldId id="256" r:id="rId2"/>
    <p:sldId id="258" r:id="rId3"/>
    <p:sldId id="257" r:id="rId4"/>
    <p:sldId id="260" r:id="rId5"/>
    <p:sldId id="261" r:id="rId6"/>
    <p:sldId id="262" r:id="rId7"/>
    <p:sldId id="263" r:id="rId8"/>
    <p:sldId id="264" r:id="rId9"/>
    <p:sldId id="266" r:id="rId10"/>
    <p:sldId id="265" r:id="rId11"/>
    <p:sldId id="267" r:id="rId12"/>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71" autoAdjust="0"/>
  </p:normalViewPr>
  <p:slideViewPr>
    <p:cSldViewPr>
      <p:cViewPr varScale="1">
        <p:scale>
          <a:sx n="70" d="100"/>
          <a:sy n="70" d="100"/>
        </p:scale>
        <p:origin x="-51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38736E-1765-41B0-89D0-9567C446958E}" type="datetimeFigureOut">
              <a:rPr lang="es-ES_tradnl" smtClean="0"/>
              <a:pPr/>
              <a:t>16/06/2008</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22FDFA-7CF7-4BD1-8D7C-367A5004C2CD}" type="slidenum">
              <a:rPr lang="es-ES_tradnl" smtClean="0"/>
              <a:pPr/>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1E23901-0A02-4B19-BDD0-BCDCD02C8CDD}" type="datetimeFigureOut">
              <a:rPr lang="es-ES_tradnl" smtClean="0"/>
              <a:pPr/>
              <a:t>16/06/2008</a:t>
            </a:fld>
            <a:endParaRPr lang="es-ES_tradnl"/>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_tradnl"/>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1E23901-0A02-4B19-BDD0-BCDCD02C8CDD}" type="datetimeFigureOut">
              <a:rPr lang="es-ES_tradnl" smtClean="0"/>
              <a:pPr/>
              <a:t>16/06/2008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1E23901-0A02-4B19-BDD0-BCDCD02C8CDD}" type="datetimeFigureOut">
              <a:rPr lang="es-ES_tradnl" smtClean="0"/>
              <a:pPr/>
              <a:t>16/06/2008</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1E23901-0A02-4B19-BDD0-BCDCD02C8CDD}" type="datetimeFigureOut">
              <a:rPr lang="es-ES_tradnl" smtClean="0"/>
              <a:pPr/>
              <a:t>16/06/2008</a:t>
            </a:fld>
            <a:endParaRPr lang="es-ES_tradnl"/>
          </a:p>
        </p:txBody>
      </p:sp>
      <p:sp>
        <p:nvSpPr>
          <p:cNvPr id="5" name="4 Marcador de pie de página"/>
          <p:cNvSpPr>
            <a:spLocks noGrp="1"/>
          </p:cNvSpPr>
          <p:nvPr>
            <p:ph type="ftr" sz="quarter" idx="11"/>
          </p:nvPr>
        </p:nvSpPr>
        <p:spPr>
          <a:xfrm>
            <a:off x="457200" y="6480969"/>
            <a:ext cx="4260056" cy="300831"/>
          </a:xfrm>
        </p:spPr>
        <p:txBody>
          <a:bodyPr/>
          <a:lstStyle/>
          <a:p>
            <a:endParaRPr lang="es-ES_tradnl"/>
          </a:p>
        </p:txBody>
      </p:sp>
      <p:sp>
        <p:nvSpPr>
          <p:cNvPr id="6" name="5 Marcador de número de diapositiva"/>
          <p:cNvSpPr>
            <a:spLocks noGrp="1"/>
          </p:cNvSpPr>
          <p:nvPr>
            <p:ph type="sldNum" sz="quarter" idx="12"/>
          </p:nvPr>
        </p:nvSpPr>
        <p:spPr/>
        <p:txBody>
          <a:body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1E23901-0A02-4B19-BDD0-BCDCD02C8CDD}" type="datetimeFigureOut">
              <a:rPr lang="es-ES_tradnl" smtClean="0"/>
              <a:pPr/>
              <a:t>16/06/2008</a:t>
            </a:fld>
            <a:endParaRPr lang="es-ES_tradnl"/>
          </a:p>
        </p:txBody>
      </p:sp>
      <p:sp>
        <p:nvSpPr>
          <p:cNvPr id="5" name="4 Marcador de pie de página"/>
          <p:cNvSpPr>
            <a:spLocks noGrp="1"/>
          </p:cNvSpPr>
          <p:nvPr>
            <p:ph type="ftr" sz="quarter" idx="11"/>
          </p:nvPr>
        </p:nvSpPr>
        <p:spPr>
          <a:xfrm>
            <a:off x="2619376" y="6480969"/>
            <a:ext cx="4260056" cy="300831"/>
          </a:xfrm>
        </p:spPr>
        <p:txBody>
          <a:bodyPr/>
          <a:lstStyle/>
          <a:p>
            <a:endParaRPr lang="es-ES_tradnl"/>
          </a:p>
        </p:txBody>
      </p:sp>
      <p:sp>
        <p:nvSpPr>
          <p:cNvPr id="6" name="5 Marcador de número de diapositiva"/>
          <p:cNvSpPr>
            <a:spLocks noGrp="1"/>
          </p:cNvSpPr>
          <p:nvPr>
            <p:ph type="sldNum" sz="quarter" idx="12"/>
          </p:nvPr>
        </p:nvSpPr>
        <p:spPr>
          <a:xfrm>
            <a:off x="8451056" y="809624"/>
            <a:ext cx="502920" cy="300831"/>
          </a:xfrm>
        </p:spPr>
        <p:txBody>
          <a:bodyPr/>
          <a:lstStyle/>
          <a:p>
            <a:fld id="{999317AD-677D-4D75-A955-85D2D3F4BB38}" type="slidenum">
              <a:rPr lang="es-ES_tradnl" smtClean="0"/>
              <a:pPr/>
              <a:t>‹Nº›</a:t>
            </a:fld>
            <a:endParaRPr lang="es-ES_tradnl"/>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transition spd="slow">
    <p:wedge/>
    <p:sndAc>
      <p:stSnd>
        <p:snd r:embed="rId1" name="wind.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1E23901-0A02-4B19-BDD0-BCDCD02C8CDD}" type="datetimeFigureOut">
              <a:rPr lang="es-ES_tradnl" smtClean="0"/>
              <a:pPr/>
              <a:t>16/06/2008</a:t>
            </a:fld>
            <a:endParaRPr lang="es-ES_tradnl"/>
          </a:p>
        </p:txBody>
      </p:sp>
      <p:sp>
        <p:nvSpPr>
          <p:cNvPr id="6" name="5 Marcador de pie de página"/>
          <p:cNvSpPr>
            <a:spLocks noGrp="1"/>
          </p:cNvSpPr>
          <p:nvPr>
            <p:ph type="ftr" sz="quarter" idx="11"/>
          </p:nvPr>
        </p:nvSpPr>
        <p:spPr>
          <a:xfrm>
            <a:off x="457200" y="6480969"/>
            <a:ext cx="4260056" cy="301752"/>
          </a:xfrm>
        </p:spPr>
        <p:txBody>
          <a:bodyPr/>
          <a:lstStyle/>
          <a:p>
            <a:endParaRPr lang="es-ES_tradnl"/>
          </a:p>
        </p:txBody>
      </p:sp>
      <p:sp>
        <p:nvSpPr>
          <p:cNvPr id="7" name="6 Marcador de número de diapositiva"/>
          <p:cNvSpPr>
            <a:spLocks noGrp="1"/>
          </p:cNvSpPr>
          <p:nvPr>
            <p:ph type="sldNum" sz="quarter" idx="12"/>
          </p:nvPr>
        </p:nvSpPr>
        <p:spPr>
          <a:xfrm>
            <a:off x="7589520" y="6480969"/>
            <a:ext cx="502920" cy="301752"/>
          </a:xfrm>
        </p:spPr>
        <p:txBody>
          <a:body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1E23901-0A02-4B19-BDD0-BCDCD02C8CDD}" type="datetimeFigureOut">
              <a:rPr lang="es-ES_tradnl" smtClean="0"/>
              <a:pPr/>
              <a:t>16/06/2008</a:t>
            </a:fld>
            <a:endParaRPr lang="es-ES_tradnl"/>
          </a:p>
        </p:txBody>
      </p:sp>
      <p:sp>
        <p:nvSpPr>
          <p:cNvPr id="8" name="7 Marcador de pie de página"/>
          <p:cNvSpPr>
            <a:spLocks noGrp="1"/>
          </p:cNvSpPr>
          <p:nvPr>
            <p:ph type="ftr" sz="quarter" idx="11"/>
          </p:nvPr>
        </p:nvSpPr>
        <p:spPr>
          <a:xfrm>
            <a:off x="457200" y="6480969"/>
            <a:ext cx="4261104" cy="301752"/>
          </a:xfrm>
        </p:spPr>
        <p:txBody>
          <a:bodyPr/>
          <a:lstStyle/>
          <a:p>
            <a:endParaRPr lang="es-ES_tradnl"/>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1E23901-0A02-4B19-BDD0-BCDCD02C8CDD}" type="datetimeFigureOut">
              <a:rPr lang="es-ES_tradnl" smtClean="0"/>
              <a:pPr/>
              <a:t>16/06/2008</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1E23901-0A02-4B19-BDD0-BCDCD02C8CDD}" type="datetimeFigureOut">
              <a:rPr lang="es-ES_tradnl" smtClean="0"/>
              <a:pPr/>
              <a:t>16/06/2008</a:t>
            </a:fld>
            <a:endParaRPr lang="es-ES_tradnl"/>
          </a:p>
        </p:txBody>
      </p:sp>
      <p:sp>
        <p:nvSpPr>
          <p:cNvPr id="3" name="2 Marcador de pie de página"/>
          <p:cNvSpPr>
            <a:spLocks noGrp="1"/>
          </p:cNvSpPr>
          <p:nvPr>
            <p:ph type="ftr" sz="quarter" idx="11"/>
          </p:nvPr>
        </p:nvSpPr>
        <p:spPr>
          <a:xfrm>
            <a:off x="457200" y="6481890"/>
            <a:ext cx="4260056" cy="300831"/>
          </a:xfrm>
        </p:spPr>
        <p:txBody>
          <a:bodyPr/>
          <a:lstStyle/>
          <a:p>
            <a:endParaRPr lang="es-ES_tradnl"/>
          </a:p>
        </p:txBody>
      </p:sp>
      <p:sp>
        <p:nvSpPr>
          <p:cNvPr id="4" name="3 Marcador de número de diapositiva"/>
          <p:cNvSpPr>
            <a:spLocks noGrp="1"/>
          </p:cNvSpPr>
          <p:nvPr>
            <p:ph type="sldNum" sz="quarter" idx="12"/>
          </p:nvPr>
        </p:nvSpPr>
        <p:spPr>
          <a:xfrm>
            <a:off x="7589520" y="6480969"/>
            <a:ext cx="502920" cy="301752"/>
          </a:xfrm>
        </p:spPr>
        <p:txBody>
          <a:body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1E23901-0A02-4B19-BDD0-BCDCD02C8CDD}" type="datetimeFigureOut">
              <a:rPr lang="es-ES_tradnl" smtClean="0"/>
              <a:pPr/>
              <a:t>16/06/2008</a:t>
            </a:fld>
            <a:endParaRPr lang="es-ES_tradnl"/>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_tradnl"/>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1E23901-0A02-4B19-BDD0-BCDCD02C8CDD}" type="datetimeFigureOut">
              <a:rPr lang="es-ES_tradnl" smtClean="0"/>
              <a:pPr/>
              <a:t>16/06/2008</a:t>
            </a:fld>
            <a:endParaRPr lang="es-ES_tradnl"/>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_tradnl"/>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999317AD-677D-4D75-A955-85D2D3F4BB38}" type="slidenum">
              <a:rPr lang="es-ES_tradnl" smtClean="0"/>
              <a:pPr/>
              <a:t>‹Nº›</a:t>
            </a:fld>
            <a:endParaRPr lang="es-ES_tradnl"/>
          </a:p>
        </p:txBody>
      </p:sp>
    </p:spTree>
  </p:cSld>
  <p:clrMapOvr>
    <a:masterClrMapping/>
  </p:clrMapOvr>
  <p:transition spd="slow">
    <p:wedge/>
    <p:sndAc>
      <p:stSnd>
        <p:snd r:embed="rId1" name="wind.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1E23901-0A02-4B19-BDD0-BCDCD02C8CDD}" type="datetimeFigureOut">
              <a:rPr lang="es-ES_tradnl" smtClean="0"/>
              <a:pPr/>
              <a:t>16/06/2008</a:t>
            </a:fld>
            <a:endParaRPr lang="es-ES_tradnl"/>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_tradnl"/>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999317AD-677D-4D75-A955-85D2D3F4BB38}" type="slidenum">
              <a:rPr lang="es-ES_tradnl" smtClean="0"/>
              <a:pPr/>
              <a:t>‹Nº›</a:t>
            </a:fld>
            <a:endParaRPr lang="es-ES_tradnl"/>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spd="slow">
    <p:wedge/>
    <p:sndAc>
      <p:stSnd>
        <p:snd r:embed="rId13" name="wind.wav" builtIn="1"/>
      </p:stSnd>
    </p:sndAc>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7.xml"/><Relationship Id="rId1" Type="http://schemas.openxmlformats.org/officeDocument/2006/relationships/audio" Target="file:///D:\Documents%20and%20Settings\Angie%20G\Configuraci&#243;n%20local\Archivos%20temporales%20de%20Internet\Content.IE5\UTB0B0LE\MS900074279%5b1%5d.mid"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8.xml"/><Relationship Id="rId1" Type="http://schemas.openxmlformats.org/officeDocument/2006/relationships/audio" Target="../media/audio2.wav"/><Relationship Id="rId5" Type="http://schemas.openxmlformats.org/officeDocument/2006/relationships/image" Target="../media/image13.pn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214282" y="1000108"/>
            <a:ext cx="8277225" cy="3500438"/>
          </a:xfrm>
        </p:spPr>
        <p:txBody>
          <a:bodyPr>
            <a:normAutofit/>
          </a:bodyPr>
          <a:lstStyle/>
          <a:p>
            <a:pPr algn="ctr"/>
            <a:r>
              <a:rPr lang="es-ES_tradnl" sz="4800" dirty="0" smtClean="0">
                <a:solidFill>
                  <a:schemeClr val="accent2">
                    <a:lumMod val="75000"/>
                  </a:schemeClr>
                </a:solidFill>
              </a:rPr>
              <a:t>MIGRACIÓN EN EL MUNDO Y REPÚBLICA DOMINICANA</a:t>
            </a:r>
            <a:endParaRPr lang="es-ES_tradnl" sz="4800" dirty="0">
              <a:solidFill>
                <a:schemeClr val="accent2">
                  <a:lumMod val="75000"/>
                </a:schemeClr>
              </a:solidFill>
            </a:endParaRPr>
          </a:p>
        </p:txBody>
      </p:sp>
      <p:sp>
        <p:nvSpPr>
          <p:cNvPr id="3" name="2 Estrella de 5 puntas"/>
          <p:cNvSpPr/>
          <p:nvPr/>
        </p:nvSpPr>
        <p:spPr>
          <a:xfrm>
            <a:off x="214282" y="5929330"/>
            <a:ext cx="714380" cy="78581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 name="3 Estrella de 5 puntas"/>
          <p:cNvSpPr/>
          <p:nvPr/>
        </p:nvSpPr>
        <p:spPr>
          <a:xfrm>
            <a:off x="3857620" y="4429132"/>
            <a:ext cx="785818" cy="85725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4 Estrella de 5 puntas"/>
          <p:cNvSpPr/>
          <p:nvPr/>
        </p:nvSpPr>
        <p:spPr>
          <a:xfrm>
            <a:off x="214282" y="357166"/>
            <a:ext cx="857256" cy="92869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6 Estrella de 5 puntas"/>
          <p:cNvSpPr/>
          <p:nvPr/>
        </p:nvSpPr>
        <p:spPr>
          <a:xfrm>
            <a:off x="7715272" y="214290"/>
            <a:ext cx="928694" cy="928694"/>
          </a:xfrm>
          <a:prstGeom prst="star5">
            <a:avLst>
              <a:gd name="adj" fmla="val 20422"/>
              <a:gd name="hf" fmla="val 105146"/>
              <a:gd name="vf" fmla="val 11055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Estrella de 5 puntas"/>
          <p:cNvSpPr/>
          <p:nvPr/>
        </p:nvSpPr>
        <p:spPr>
          <a:xfrm>
            <a:off x="7929586" y="5715016"/>
            <a:ext cx="928694" cy="92869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9" name="MS900074279[1].mid">
            <a:hlinkClick r:id="" action="ppaction://media"/>
          </p:cNvPr>
          <p:cNvPicPr>
            <a:picLocks noRot="1" noChangeAspect="1"/>
          </p:cNvPicPr>
          <p:nvPr>
            <a:audioFile r:link="rId1"/>
          </p:nvPr>
        </p:nvPicPr>
        <p:blipFill>
          <a:blip r:embed="rId4"/>
          <a:stretch>
            <a:fillRect/>
          </a:stretch>
        </p:blipFill>
        <p:spPr>
          <a:xfrm>
            <a:off x="8286776" y="6143644"/>
            <a:ext cx="304800" cy="304800"/>
          </a:xfrm>
          <a:prstGeom prst="rect">
            <a:avLst/>
          </a:prstGeom>
        </p:spPr>
      </p:pic>
    </p:spTree>
  </p:cSld>
  <p:clrMapOvr>
    <a:masterClrMapping/>
  </p:clrMapOvr>
  <p:transition spd="slow">
    <p:dissolve/>
    <p:sndAc>
      <p:stSnd>
        <p:snd r:embed="rId3" name="wind.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7402"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idx="4294967295"/>
          </p:nvPr>
        </p:nvSpPr>
        <p:spPr>
          <a:xfrm>
            <a:off x="0" y="0"/>
            <a:ext cx="4857752" cy="1666875"/>
          </a:xfrm>
        </p:spPr>
        <p:txBody>
          <a:bodyPr>
            <a:normAutofit fontScale="90000"/>
          </a:bodyPr>
          <a:lstStyle/>
          <a:p>
            <a:pPr algn="ctr"/>
            <a:r>
              <a:rPr lang="es-ES_tradnl" sz="2700" dirty="0" smtClean="0"/>
              <a:t>CONSECUENCIA Y BENEFICIO DE LA MIGRACIÓN HAITIANA A REP.DOM</a:t>
            </a:r>
            <a:endParaRPr lang="es-ES_tradnl" sz="2700" dirty="0"/>
          </a:p>
        </p:txBody>
      </p:sp>
      <p:sp>
        <p:nvSpPr>
          <p:cNvPr id="14" name="13 Marcador de contenido"/>
          <p:cNvSpPr>
            <a:spLocks noGrp="1"/>
          </p:cNvSpPr>
          <p:nvPr>
            <p:ph sz="half" idx="4294967295"/>
          </p:nvPr>
        </p:nvSpPr>
        <p:spPr>
          <a:xfrm>
            <a:off x="4786314" y="0"/>
            <a:ext cx="4038600" cy="6643710"/>
          </a:xfrm>
        </p:spPr>
        <p:txBody>
          <a:bodyPr>
            <a:noAutofit/>
          </a:bodyPr>
          <a:lstStyle/>
          <a:p>
            <a:pPr algn="just">
              <a:buNone/>
            </a:pPr>
            <a:r>
              <a:rPr lang="es-ES_tradnl" sz="2000" b="1" dirty="0" smtClean="0">
                <a:solidFill>
                  <a:schemeClr val="accent3">
                    <a:lumMod val="50000"/>
                  </a:schemeClr>
                </a:solidFill>
              </a:rPr>
              <a:t>   COMO NOS BENEFICIA ESTA MIGRACIÓN:</a:t>
            </a:r>
          </a:p>
          <a:p>
            <a:pPr algn="just">
              <a:buNone/>
            </a:pPr>
            <a:r>
              <a:rPr lang="es-ES_tradnl" sz="1800" dirty="0" smtClean="0">
                <a:solidFill>
                  <a:schemeClr val="accent3">
                    <a:lumMod val="50000"/>
                  </a:schemeClr>
                </a:solidFill>
              </a:rPr>
              <a:t>      </a:t>
            </a:r>
          </a:p>
          <a:p>
            <a:pPr algn="just">
              <a:buNone/>
            </a:pPr>
            <a:r>
              <a:rPr lang="es-ES_tradnl" sz="1800" dirty="0" smtClean="0">
                <a:solidFill>
                  <a:schemeClr val="accent3">
                    <a:lumMod val="50000"/>
                  </a:schemeClr>
                </a:solidFill>
              </a:rPr>
              <a:t>      Quizá la mejor mercancía implicada en el COMERCIO domínico-haitiano, la más abundante, la más barata, sea la mano de obra haitiana.</a:t>
            </a:r>
          </a:p>
          <a:p>
            <a:pPr algn="just">
              <a:buNone/>
            </a:pPr>
            <a:r>
              <a:rPr lang="es-ES_tradnl" sz="1800" dirty="0" smtClean="0">
                <a:solidFill>
                  <a:schemeClr val="accent3">
                    <a:lumMod val="50000"/>
                  </a:schemeClr>
                </a:solidFill>
              </a:rPr>
              <a:t>	</a:t>
            </a:r>
          </a:p>
          <a:p>
            <a:pPr algn="just">
              <a:buNone/>
            </a:pPr>
            <a:r>
              <a:rPr lang="es-ES_tradnl" sz="1800" dirty="0" smtClean="0">
                <a:solidFill>
                  <a:schemeClr val="accent3">
                    <a:lumMod val="50000"/>
                  </a:schemeClr>
                </a:solidFill>
              </a:rPr>
              <a:t>        Su incidencia e influencia en la economía dominicana no solamente reduce el importante papel que desempeñan en la industria azucarera; se manifiesta también en la recogida del café, el cacao, el arroz, el algodón, el tomate y la parte pesada de la industria de la construcción urbana.</a:t>
            </a:r>
            <a:endParaRPr lang="es-ES_tradnl" sz="1800" dirty="0">
              <a:solidFill>
                <a:schemeClr val="accent3">
                  <a:lumMod val="50000"/>
                </a:schemeClr>
              </a:solidFill>
            </a:endParaRPr>
          </a:p>
        </p:txBody>
      </p:sp>
      <p:sp>
        <p:nvSpPr>
          <p:cNvPr id="13" name="12 Marcador de contenido"/>
          <p:cNvSpPr>
            <a:spLocks noGrp="1"/>
          </p:cNvSpPr>
          <p:nvPr>
            <p:ph sz="half" idx="4294967295"/>
          </p:nvPr>
        </p:nvSpPr>
        <p:spPr>
          <a:xfrm>
            <a:off x="0" y="2071678"/>
            <a:ext cx="4038600" cy="4105275"/>
          </a:xfrm>
        </p:spPr>
        <p:txBody>
          <a:bodyPr>
            <a:normAutofit fontScale="25000" lnSpcReduction="20000"/>
          </a:bodyPr>
          <a:lstStyle/>
          <a:p>
            <a:pPr algn="just">
              <a:buNone/>
            </a:pPr>
            <a:endParaRPr lang="es-ES_tradnl" sz="7200" dirty="0" smtClean="0">
              <a:solidFill>
                <a:schemeClr val="accent3">
                  <a:lumMod val="50000"/>
                </a:schemeClr>
              </a:solidFill>
            </a:endParaRPr>
          </a:p>
          <a:p>
            <a:pPr algn="just">
              <a:buNone/>
            </a:pPr>
            <a:r>
              <a:rPr lang="es-ES_tradnl" sz="7200" dirty="0" smtClean="0">
                <a:solidFill>
                  <a:schemeClr val="accent3">
                    <a:lumMod val="50000"/>
                  </a:schemeClr>
                </a:solidFill>
              </a:rPr>
              <a:t>       Las consecuencias de la CRISIS económica y, o, de la inestabilidad POLITICA de Haití, las padece la REP.DOM a través de la frontera. El fenómeno de la migración haitiana hacia República Dominicana afecta a los dominicanos porque la presencia de una cantidad extraordinaria de haitianos en el MERCADO de TRABAJO en República Dominicana reduce la oportunidad de los dominicanos de hallar un trabajo para sobrevivir. </a:t>
            </a:r>
          </a:p>
          <a:p>
            <a:pPr>
              <a:buNone/>
            </a:pPr>
            <a:r>
              <a:rPr lang="es-ES_tradnl" sz="3800" dirty="0" smtClean="0">
                <a:solidFill>
                  <a:schemeClr val="accent3">
                    <a:lumMod val="50000"/>
                  </a:schemeClr>
                </a:solidFill>
              </a:rPr>
              <a:t>        </a:t>
            </a:r>
          </a:p>
          <a:p>
            <a:pPr>
              <a:buNone/>
            </a:pPr>
            <a:r>
              <a:rPr lang="es-ES_tradnl" dirty="0" smtClean="0"/>
              <a:t>       </a:t>
            </a:r>
          </a:p>
          <a:p>
            <a:pPr>
              <a:buNone/>
            </a:pPr>
            <a:endParaRPr lang="es-ES_tradnl" dirty="0"/>
          </a:p>
        </p:txBody>
      </p:sp>
      <p:sp>
        <p:nvSpPr>
          <p:cNvPr id="6" name="5 Sol"/>
          <p:cNvSpPr/>
          <p:nvPr/>
        </p:nvSpPr>
        <p:spPr>
          <a:xfrm>
            <a:off x="8643934" y="214290"/>
            <a:ext cx="500066" cy="785818"/>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Sol"/>
          <p:cNvSpPr/>
          <p:nvPr/>
        </p:nvSpPr>
        <p:spPr>
          <a:xfrm>
            <a:off x="142844" y="571480"/>
            <a:ext cx="214314" cy="21431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Sol"/>
          <p:cNvSpPr/>
          <p:nvPr/>
        </p:nvSpPr>
        <p:spPr>
          <a:xfrm>
            <a:off x="500034" y="1857364"/>
            <a:ext cx="285752" cy="285752"/>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Sol"/>
          <p:cNvSpPr/>
          <p:nvPr/>
        </p:nvSpPr>
        <p:spPr>
          <a:xfrm>
            <a:off x="3500430" y="1214422"/>
            <a:ext cx="357190" cy="500066"/>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14 Sol"/>
          <p:cNvSpPr/>
          <p:nvPr/>
        </p:nvSpPr>
        <p:spPr>
          <a:xfrm>
            <a:off x="285720" y="5929330"/>
            <a:ext cx="642942" cy="642942"/>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Sol"/>
          <p:cNvSpPr/>
          <p:nvPr/>
        </p:nvSpPr>
        <p:spPr>
          <a:xfrm>
            <a:off x="1500166" y="6072206"/>
            <a:ext cx="785818" cy="57150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16 Sol"/>
          <p:cNvSpPr/>
          <p:nvPr/>
        </p:nvSpPr>
        <p:spPr>
          <a:xfrm>
            <a:off x="4643438" y="571480"/>
            <a:ext cx="500066" cy="500066"/>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17 Sol"/>
          <p:cNvSpPr/>
          <p:nvPr/>
        </p:nvSpPr>
        <p:spPr>
          <a:xfrm>
            <a:off x="4429124" y="2857496"/>
            <a:ext cx="785818" cy="92869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Sol"/>
          <p:cNvSpPr/>
          <p:nvPr/>
        </p:nvSpPr>
        <p:spPr>
          <a:xfrm>
            <a:off x="4071934" y="4929198"/>
            <a:ext cx="428628" cy="428628"/>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19 Sol"/>
          <p:cNvSpPr/>
          <p:nvPr/>
        </p:nvSpPr>
        <p:spPr>
          <a:xfrm>
            <a:off x="3428992" y="6072206"/>
            <a:ext cx="500066" cy="500066"/>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20 Sol"/>
          <p:cNvSpPr/>
          <p:nvPr/>
        </p:nvSpPr>
        <p:spPr>
          <a:xfrm>
            <a:off x="4357686" y="6072206"/>
            <a:ext cx="714380" cy="500066"/>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diamond/>
    <p:sndAc>
      <p:stSnd>
        <p:snd r:embed="rId2" name="wind.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285728"/>
            <a:ext cx="785818" cy="5286412"/>
          </a:xfrm>
        </p:spPr>
        <p:txBody>
          <a:bodyPr/>
          <a:lstStyle/>
          <a:p>
            <a:pPr algn="ctr"/>
            <a:r>
              <a:rPr lang="es-ES_tradnl" dirty="0" smtClean="0"/>
              <a:t>CONCLUCIÓN</a:t>
            </a:r>
            <a:endParaRPr lang="es-ES_tradnl" dirty="0"/>
          </a:p>
        </p:txBody>
      </p:sp>
      <p:sp>
        <p:nvSpPr>
          <p:cNvPr id="4" name="3 Marcador de texto"/>
          <p:cNvSpPr>
            <a:spLocks noGrp="1"/>
          </p:cNvSpPr>
          <p:nvPr>
            <p:ph type="body" idx="2"/>
          </p:nvPr>
        </p:nvSpPr>
        <p:spPr>
          <a:xfrm>
            <a:off x="1142976" y="1714488"/>
            <a:ext cx="3071834" cy="4596776"/>
          </a:xfrm>
        </p:spPr>
        <p:txBody>
          <a:bodyPr>
            <a:normAutofit/>
          </a:bodyPr>
          <a:lstStyle/>
          <a:p>
            <a:pPr algn="just"/>
            <a:r>
              <a:rPr lang="es-ES_tradnl" sz="2000" dirty="0" smtClean="0">
                <a:solidFill>
                  <a:schemeClr val="accent3">
                    <a:lumMod val="50000"/>
                  </a:schemeClr>
                </a:solidFill>
              </a:rPr>
              <a:t>EN ESTE TEMA APRENDI MUCHO, POR QUE  COMO TODOS PUDIMOS VER EN ESTA PRESENTACION COMO MALTRATAN LOS IMIGRANTES EN EE.UU, MÉXICO, ESPAÑA, Y HASTA AQUI EN  LA REPUBLICA DOMINICANA.</a:t>
            </a:r>
          </a:p>
          <a:p>
            <a:endParaRPr lang="es-ES_tradnl" dirty="0" smtClean="0"/>
          </a:p>
          <a:p>
            <a:endParaRPr lang="es-ES_tradnl" dirty="0" smtClean="0"/>
          </a:p>
          <a:p>
            <a:endParaRPr lang="es-ES_tradnl" dirty="0"/>
          </a:p>
        </p:txBody>
      </p:sp>
      <p:pic>
        <p:nvPicPr>
          <p:cNvPr id="5" name="4 Marcador de contenido" descr="madeinla-1.jpg"/>
          <p:cNvPicPr>
            <a:picLocks noGrp="1" noChangeAspect="1"/>
          </p:cNvPicPr>
          <p:nvPr>
            <p:ph sz="half" idx="1"/>
          </p:nvPr>
        </p:nvPicPr>
        <p:blipFill>
          <a:blip r:embed="rId4"/>
          <a:stretch>
            <a:fillRect/>
          </a:stretch>
        </p:blipFill>
        <p:spPr>
          <a:xfrm>
            <a:off x="4429124" y="0"/>
            <a:ext cx="4714876" cy="6901462"/>
          </a:xfrm>
        </p:spPr>
      </p:pic>
      <p:sp>
        <p:nvSpPr>
          <p:cNvPr id="6" name="5 Estrella de 4 puntas"/>
          <p:cNvSpPr/>
          <p:nvPr/>
        </p:nvSpPr>
        <p:spPr>
          <a:xfrm>
            <a:off x="357158" y="285728"/>
            <a:ext cx="928694" cy="85725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6 Estrella de 4 puntas"/>
          <p:cNvSpPr/>
          <p:nvPr/>
        </p:nvSpPr>
        <p:spPr>
          <a:xfrm>
            <a:off x="1571604" y="214290"/>
            <a:ext cx="214314" cy="21431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Estrella de 4 puntas"/>
          <p:cNvSpPr/>
          <p:nvPr/>
        </p:nvSpPr>
        <p:spPr>
          <a:xfrm>
            <a:off x="285720" y="1142984"/>
            <a:ext cx="142876" cy="21431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Estrella de 4 puntas"/>
          <p:cNvSpPr/>
          <p:nvPr/>
        </p:nvSpPr>
        <p:spPr>
          <a:xfrm>
            <a:off x="1500166" y="1214422"/>
            <a:ext cx="214314" cy="21431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Estrella de 4 puntas"/>
          <p:cNvSpPr/>
          <p:nvPr/>
        </p:nvSpPr>
        <p:spPr>
          <a:xfrm>
            <a:off x="1928794" y="785794"/>
            <a:ext cx="285752" cy="28575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Estrella de 4 puntas"/>
          <p:cNvSpPr/>
          <p:nvPr/>
        </p:nvSpPr>
        <p:spPr>
          <a:xfrm>
            <a:off x="3286116" y="714356"/>
            <a:ext cx="785818" cy="71438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11 Estrella de 4 puntas"/>
          <p:cNvSpPr/>
          <p:nvPr/>
        </p:nvSpPr>
        <p:spPr>
          <a:xfrm>
            <a:off x="2786050" y="214290"/>
            <a:ext cx="285752"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Estrella de 4 puntas"/>
          <p:cNvSpPr/>
          <p:nvPr/>
        </p:nvSpPr>
        <p:spPr>
          <a:xfrm>
            <a:off x="2857488" y="1285860"/>
            <a:ext cx="357190"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13 Estrella de 4 puntas"/>
          <p:cNvSpPr/>
          <p:nvPr/>
        </p:nvSpPr>
        <p:spPr>
          <a:xfrm>
            <a:off x="3929058" y="428604"/>
            <a:ext cx="357190" cy="71438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14 Estrella de 4 puntas"/>
          <p:cNvSpPr/>
          <p:nvPr/>
        </p:nvSpPr>
        <p:spPr>
          <a:xfrm>
            <a:off x="3929058" y="6143644"/>
            <a:ext cx="285752" cy="28575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16 Estrella de 4 puntas"/>
          <p:cNvSpPr/>
          <p:nvPr/>
        </p:nvSpPr>
        <p:spPr>
          <a:xfrm>
            <a:off x="0" y="2285992"/>
            <a:ext cx="285720"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17 Estrella de 4 puntas"/>
          <p:cNvSpPr/>
          <p:nvPr/>
        </p:nvSpPr>
        <p:spPr>
          <a:xfrm>
            <a:off x="285720" y="3357562"/>
            <a:ext cx="214314"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Estrella de 4 puntas"/>
          <p:cNvSpPr/>
          <p:nvPr/>
        </p:nvSpPr>
        <p:spPr>
          <a:xfrm>
            <a:off x="285720" y="4714884"/>
            <a:ext cx="214314"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19 Estrella de 4 puntas"/>
          <p:cNvSpPr/>
          <p:nvPr/>
        </p:nvSpPr>
        <p:spPr>
          <a:xfrm>
            <a:off x="785786" y="4357694"/>
            <a:ext cx="214314" cy="28575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20 Estrella de 4 puntas"/>
          <p:cNvSpPr/>
          <p:nvPr/>
        </p:nvSpPr>
        <p:spPr>
          <a:xfrm>
            <a:off x="3286116" y="4857760"/>
            <a:ext cx="357190"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21 Estrella de 4 puntas"/>
          <p:cNvSpPr/>
          <p:nvPr/>
        </p:nvSpPr>
        <p:spPr>
          <a:xfrm>
            <a:off x="3857620" y="5357826"/>
            <a:ext cx="285752"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22 Estrella de 4 puntas"/>
          <p:cNvSpPr/>
          <p:nvPr/>
        </p:nvSpPr>
        <p:spPr>
          <a:xfrm>
            <a:off x="428596" y="5786454"/>
            <a:ext cx="785818" cy="107154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24 Estrella de 4 puntas"/>
          <p:cNvSpPr/>
          <p:nvPr/>
        </p:nvSpPr>
        <p:spPr>
          <a:xfrm>
            <a:off x="1500166" y="5572140"/>
            <a:ext cx="285752"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7" name="26 Estrella de 4 puntas"/>
          <p:cNvSpPr/>
          <p:nvPr/>
        </p:nvSpPr>
        <p:spPr>
          <a:xfrm>
            <a:off x="2428860" y="5572140"/>
            <a:ext cx="428628"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8" name="27 Estrella de 4 puntas"/>
          <p:cNvSpPr/>
          <p:nvPr/>
        </p:nvSpPr>
        <p:spPr>
          <a:xfrm>
            <a:off x="2071670" y="6215082"/>
            <a:ext cx="285752"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9" name="28 Estrella de 4 puntas"/>
          <p:cNvSpPr/>
          <p:nvPr/>
        </p:nvSpPr>
        <p:spPr>
          <a:xfrm>
            <a:off x="3286116" y="5715016"/>
            <a:ext cx="142876" cy="21431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29 Estrella de 4 puntas"/>
          <p:cNvSpPr/>
          <p:nvPr/>
        </p:nvSpPr>
        <p:spPr>
          <a:xfrm>
            <a:off x="3143240" y="6215082"/>
            <a:ext cx="285752" cy="64291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31 Llamada de nube"/>
          <p:cNvSpPr/>
          <p:nvPr/>
        </p:nvSpPr>
        <p:spPr>
          <a:xfrm>
            <a:off x="6715140" y="1142984"/>
            <a:ext cx="1000132" cy="92869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3" name="32 Estrella de 5 puntas"/>
          <p:cNvSpPr/>
          <p:nvPr/>
        </p:nvSpPr>
        <p:spPr>
          <a:xfrm>
            <a:off x="7000892" y="2428868"/>
            <a:ext cx="142876"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4" name="33 Estrella de 5 puntas"/>
          <p:cNvSpPr/>
          <p:nvPr/>
        </p:nvSpPr>
        <p:spPr>
          <a:xfrm>
            <a:off x="6429388" y="1643050"/>
            <a:ext cx="71438"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5" name="34 Estrella de 5 puntas"/>
          <p:cNvSpPr/>
          <p:nvPr/>
        </p:nvSpPr>
        <p:spPr>
          <a:xfrm>
            <a:off x="7572396" y="2143116"/>
            <a:ext cx="142876"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8" name="37 Estrella de 5 puntas"/>
          <p:cNvSpPr/>
          <p:nvPr/>
        </p:nvSpPr>
        <p:spPr>
          <a:xfrm>
            <a:off x="6643702" y="2071678"/>
            <a:ext cx="142876"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9" name="38 Estrella de 5 puntas"/>
          <p:cNvSpPr/>
          <p:nvPr/>
        </p:nvSpPr>
        <p:spPr>
          <a:xfrm>
            <a:off x="7358082" y="2214554"/>
            <a:ext cx="71438"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0" name="39 Estrella de 5 puntas"/>
          <p:cNvSpPr/>
          <p:nvPr/>
        </p:nvSpPr>
        <p:spPr>
          <a:xfrm>
            <a:off x="7500958" y="2500306"/>
            <a:ext cx="142876"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3" name="42 Luna"/>
          <p:cNvSpPr/>
          <p:nvPr/>
        </p:nvSpPr>
        <p:spPr>
          <a:xfrm>
            <a:off x="5000628" y="785794"/>
            <a:ext cx="714380" cy="1214446"/>
          </a:xfrm>
          <a:prstGeom prst="mo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4" name="43 Sol"/>
          <p:cNvSpPr/>
          <p:nvPr/>
        </p:nvSpPr>
        <p:spPr>
          <a:xfrm>
            <a:off x="8072462" y="214290"/>
            <a:ext cx="857256" cy="1071570"/>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36" name="MS900069459[1].wav">
            <a:hlinkClick r:id="" action="ppaction://media"/>
          </p:cNvPr>
          <p:cNvPicPr>
            <a:picLocks noRot="1" noChangeAspect="1"/>
          </p:cNvPicPr>
          <p:nvPr>
            <a:wavAudioFile r:embed="rId1" name="MS900069459[1].wav"/>
          </p:nvPr>
        </p:nvPicPr>
        <p:blipFill>
          <a:blip r:embed="rId5"/>
          <a:stretch>
            <a:fillRect/>
          </a:stretch>
        </p:blipFill>
        <p:spPr>
          <a:xfrm>
            <a:off x="0" y="6553200"/>
            <a:ext cx="304800" cy="304800"/>
          </a:xfrm>
          <a:prstGeom prst="rect">
            <a:avLst/>
          </a:prstGeom>
        </p:spPr>
      </p:pic>
    </p:spTree>
  </p:cSld>
  <p:clrMapOvr>
    <a:masterClrMapping/>
  </p:clrMapOvr>
  <p:transition spd="slow">
    <p:strips dir="rd"/>
    <p:sndAc>
      <p:stSnd>
        <p:snd r:embed="rId3" name="wind.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584" fill="hold"/>
                                        <p:tgtEl>
                                          <p:spTgt spid="3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1 Título"/>
          <p:cNvSpPr>
            <a:spLocks noGrp="1"/>
          </p:cNvSpPr>
          <p:nvPr>
            <p:ph type="title" idx="4294967295"/>
          </p:nvPr>
        </p:nvSpPr>
        <p:spPr>
          <a:xfrm>
            <a:off x="0" y="214313"/>
            <a:ext cx="9144000" cy="6643687"/>
          </a:xfrm>
        </p:spPr>
        <p:txBody>
          <a:bodyPr numCol="1">
            <a:normAutofit fontScale="90000"/>
          </a:bodyPr>
          <a:lstStyle/>
          <a:p>
            <a:pPr algn="ct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sz="4100" dirty="0" smtClean="0"/>
              <a:t>Liceo Francisco del Rosario Sánchez </a:t>
            </a:r>
            <a:br>
              <a:rPr lang="es-ES_tradnl" sz="4100" dirty="0" smtClean="0"/>
            </a:br>
            <a:r>
              <a:rPr lang="es-ES_tradnl" dirty="0" smtClean="0"/>
              <a:t/>
            </a:r>
            <a:br>
              <a:rPr lang="es-ES_tradnl" dirty="0" smtClean="0"/>
            </a:br>
            <a:r>
              <a:rPr lang="es-ES_tradnl" sz="3000" dirty="0" smtClean="0"/>
              <a:t>Nombre: Carmen María Gutiérrez Corporán</a:t>
            </a:r>
            <a:br>
              <a:rPr lang="es-ES_tradnl" sz="3000" dirty="0" smtClean="0"/>
            </a:br>
            <a:r>
              <a:rPr lang="es-ES_tradnl" sz="3000" dirty="0" smtClean="0"/>
              <a:t/>
            </a:r>
            <a:br>
              <a:rPr lang="es-ES_tradnl" sz="3000" dirty="0" smtClean="0"/>
            </a:br>
            <a:r>
              <a:rPr lang="es-ES_tradnl" sz="3000" dirty="0" smtClean="0"/>
              <a:t>Profesor(a): Lic. Alba Castillo </a:t>
            </a:r>
            <a:br>
              <a:rPr lang="es-ES_tradnl" sz="3000" dirty="0" smtClean="0"/>
            </a:br>
            <a:r>
              <a:rPr lang="es-ES_tradnl" sz="3000" dirty="0" smtClean="0"/>
              <a:t/>
            </a:r>
            <a:br>
              <a:rPr lang="es-ES_tradnl" sz="3000" dirty="0" smtClean="0"/>
            </a:br>
            <a:r>
              <a:rPr lang="es-ES_tradnl" sz="3000" dirty="0" smtClean="0"/>
              <a:t>Materia: Historia Dominicana de Hoy</a:t>
            </a:r>
            <a:br>
              <a:rPr lang="es-ES_tradnl" sz="3000" dirty="0" smtClean="0"/>
            </a:br>
            <a:r>
              <a:rPr lang="es-ES_tradnl" sz="2800" dirty="0" smtClean="0"/>
              <a:t/>
            </a:r>
            <a:br>
              <a:rPr lang="es-ES_tradnl" sz="2800" dirty="0" smtClean="0"/>
            </a:br>
            <a:r>
              <a:rPr lang="es-ES_tradnl" sz="2800" dirty="0" smtClean="0"/>
              <a:t/>
            </a:r>
            <a:br>
              <a:rPr lang="es-ES_tradnl" sz="2800" dirty="0" smtClean="0"/>
            </a:br>
            <a:r>
              <a:rPr lang="es-ES_tradnl" sz="2800" dirty="0" smtClean="0"/>
              <a:t/>
            </a:r>
            <a:br>
              <a:rPr lang="es-ES_tradnl" sz="2800" dirty="0" smtClean="0"/>
            </a:br>
            <a:r>
              <a:rPr lang="es-ES_tradnl" sz="2800" dirty="0" smtClean="0"/>
              <a:t/>
            </a:r>
            <a:br>
              <a:rPr lang="es-ES_tradnl" sz="2800" dirty="0" smtClean="0"/>
            </a:br>
            <a:r>
              <a:rPr lang="es-ES_tradnl" sz="2800" dirty="0" smtClean="0"/>
              <a:t/>
            </a:r>
            <a:br>
              <a:rPr lang="es-ES_tradnl" sz="2800" dirty="0" smtClean="0"/>
            </a:br>
            <a:r>
              <a:rPr lang="es-ES_tradnl" sz="2800" dirty="0" smtClean="0"/>
              <a:t/>
            </a:r>
            <a:br>
              <a:rPr lang="es-ES_tradnl" sz="2800"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r>
              <a:rPr lang="es-ES_tradnl" dirty="0" smtClean="0"/>
              <a:t/>
            </a:r>
            <a:br>
              <a:rPr lang="es-ES_tradnl" dirty="0" smtClean="0"/>
            </a:br>
            <a:endParaRPr lang="es-ES_tradnl" dirty="0"/>
          </a:p>
        </p:txBody>
      </p:sp>
      <p:sp>
        <p:nvSpPr>
          <p:cNvPr id="6" name="5 Estrella de 4 puntas"/>
          <p:cNvSpPr/>
          <p:nvPr/>
        </p:nvSpPr>
        <p:spPr>
          <a:xfrm>
            <a:off x="4000496" y="571480"/>
            <a:ext cx="428628" cy="50006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Estrella de 4 puntas"/>
          <p:cNvSpPr/>
          <p:nvPr/>
        </p:nvSpPr>
        <p:spPr>
          <a:xfrm>
            <a:off x="214282" y="214290"/>
            <a:ext cx="428628"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Estrella de 4 puntas"/>
          <p:cNvSpPr/>
          <p:nvPr/>
        </p:nvSpPr>
        <p:spPr>
          <a:xfrm>
            <a:off x="8572528" y="357166"/>
            <a:ext cx="357190" cy="35719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Estrella de 4 puntas"/>
          <p:cNvSpPr/>
          <p:nvPr/>
        </p:nvSpPr>
        <p:spPr>
          <a:xfrm>
            <a:off x="714348" y="3357562"/>
            <a:ext cx="500066" cy="57150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Estrella de 4 puntas"/>
          <p:cNvSpPr/>
          <p:nvPr/>
        </p:nvSpPr>
        <p:spPr>
          <a:xfrm>
            <a:off x="8072462" y="3429000"/>
            <a:ext cx="571504" cy="71438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14 Estrella de 4 puntas"/>
          <p:cNvSpPr/>
          <p:nvPr/>
        </p:nvSpPr>
        <p:spPr>
          <a:xfrm>
            <a:off x="428596" y="6000768"/>
            <a:ext cx="571504" cy="57150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Estrella de 4 puntas"/>
          <p:cNvSpPr/>
          <p:nvPr/>
        </p:nvSpPr>
        <p:spPr>
          <a:xfrm>
            <a:off x="2500298" y="5357826"/>
            <a:ext cx="428628" cy="57150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16 Estrella de 4 puntas"/>
          <p:cNvSpPr/>
          <p:nvPr/>
        </p:nvSpPr>
        <p:spPr>
          <a:xfrm>
            <a:off x="4429124" y="4857760"/>
            <a:ext cx="500066" cy="571504"/>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Estrella de 4 puntas"/>
          <p:cNvSpPr/>
          <p:nvPr/>
        </p:nvSpPr>
        <p:spPr>
          <a:xfrm>
            <a:off x="6715140" y="5214950"/>
            <a:ext cx="571504" cy="50006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19 Estrella de 4 puntas"/>
          <p:cNvSpPr/>
          <p:nvPr/>
        </p:nvSpPr>
        <p:spPr>
          <a:xfrm>
            <a:off x="8143900" y="6072206"/>
            <a:ext cx="500066" cy="428628"/>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wipe dir="d"/>
    <p:sndAc>
      <p:stSnd>
        <p:snd r:embed="rId2" name="wind.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ctr"/>
            <a:r>
              <a:rPr lang="es-ES_tradnl" dirty="0" smtClean="0"/>
              <a:t>MIGRACIÓN  EN  LA REPUBLICA DOMINICANA</a:t>
            </a:r>
            <a:endParaRPr lang="es-ES_tradnl" dirty="0"/>
          </a:p>
        </p:txBody>
      </p:sp>
      <p:pic>
        <p:nvPicPr>
          <p:cNvPr id="7" name="6 Marcador de contenido" descr="yola.jpg"/>
          <p:cNvPicPr>
            <a:picLocks noGrp="1" noChangeAspect="1"/>
          </p:cNvPicPr>
          <p:nvPr>
            <p:ph type="pic" idx="1"/>
          </p:nvPr>
        </p:nvPicPr>
        <p:blipFill>
          <a:blip r:embed="rId3"/>
          <a:srcRect l="20293" r="20293"/>
          <a:stretch>
            <a:fillRect/>
          </a:stretch>
        </p:blipFill>
        <p:spPr>
          <a:xfrm>
            <a:off x="1142976" y="214290"/>
            <a:ext cx="7333488" cy="4714908"/>
          </a:xfrm>
        </p:spPr>
      </p:pic>
      <p:sp>
        <p:nvSpPr>
          <p:cNvPr id="5" name="4 Marcador de texto"/>
          <p:cNvSpPr>
            <a:spLocks noGrp="1"/>
          </p:cNvSpPr>
          <p:nvPr>
            <p:ph type="body" sz="half" idx="2"/>
          </p:nvPr>
        </p:nvSpPr>
        <p:spPr>
          <a:xfrm>
            <a:off x="1143000" y="5072074"/>
            <a:ext cx="7333488" cy="1481126"/>
          </a:xfrm>
        </p:spPr>
        <p:txBody>
          <a:bodyPr>
            <a:noAutofit/>
          </a:bodyPr>
          <a:lstStyle/>
          <a:p>
            <a:pPr algn="just"/>
            <a:r>
              <a:rPr lang="es-ES_tradnl" sz="2400" dirty="0" smtClean="0">
                <a:solidFill>
                  <a:schemeClr val="accent3">
                    <a:lumMod val="50000"/>
                  </a:schemeClr>
                </a:solidFill>
              </a:rPr>
              <a:t>Como todos sabemos aquí en RD, como en otros países del mundo existe la migración, tanto de RD hasta, EE.UU., como hacia México, España y otros…</a:t>
            </a:r>
            <a:endParaRPr lang="es-ES_tradnl" sz="2400" dirty="0">
              <a:solidFill>
                <a:schemeClr val="accent3">
                  <a:lumMod val="50000"/>
                </a:schemeClr>
              </a:solidFill>
            </a:endParaRPr>
          </a:p>
        </p:txBody>
      </p:sp>
      <p:sp>
        <p:nvSpPr>
          <p:cNvPr id="8" name="7 Cara sonriente"/>
          <p:cNvSpPr/>
          <p:nvPr/>
        </p:nvSpPr>
        <p:spPr>
          <a:xfrm>
            <a:off x="714348" y="1142984"/>
            <a:ext cx="214314" cy="35719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8 Cara sonriente"/>
          <p:cNvSpPr/>
          <p:nvPr/>
        </p:nvSpPr>
        <p:spPr>
          <a:xfrm>
            <a:off x="714348" y="5429264"/>
            <a:ext cx="214314" cy="35719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Cara sonriente"/>
          <p:cNvSpPr/>
          <p:nvPr/>
        </p:nvSpPr>
        <p:spPr>
          <a:xfrm>
            <a:off x="8715404" y="785794"/>
            <a:ext cx="285752" cy="50006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14 Cara sonriente"/>
          <p:cNvSpPr/>
          <p:nvPr/>
        </p:nvSpPr>
        <p:spPr>
          <a:xfrm>
            <a:off x="8858280" y="3071810"/>
            <a:ext cx="285720" cy="50006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Cara sonriente"/>
          <p:cNvSpPr/>
          <p:nvPr/>
        </p:nvSpPr>
        <p:spPr>
          <a:xfrm>
            <a:off x="8501090" y="3786190"/>
            <a:ext cx="214314" cy="42862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16 Cara sonriente"/>
          <p:cNvSpPr/>
          <p:nvPr/>
        </p:nvSpPr>
        <p:spPr>
          <a:xfrm>
            <a:off x="8786842" y="4714884"/>
            <a:ext cx="357158" cy="35719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17 Cara sonriente"/>
          <p:cNvSpPr/>
          <p:nvPr/>
        </p:nvSpPr>
        <p:spPr>
          <a:xfrm>
            <a:off x="8572528" y="5572140"/>
            <a:ext cx="357190" cy="64294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Cara sonriente"/>
          <p:cNvSpPr/>
          <p:nvPr/>
        </p:nvSpPr>
        <p:spPr>
          <a:xfrm>
            <a:off x="8715404" y="1928802"/>
            <a:ext cx="285752" cy="50006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wipe/>
    <p:sndAc>
      <p:stSnd>
        <p:snd r:embed="rId2" name="wind.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Marcador de contenido" descr="migrantes.jpg"/>
          <p:cNvPicPr>
            <a:picLocks noGrp="1" noChangeAspect="1"/>
          </p:cNvPicPr>
          <p:nvPr>
            <p:ph sz="half" idx="4294967295"/>
          </p:nvPr>
        </p:nvPicPr>
        <p:blipFill>
          <a:blip r:embed="rId3"/>
          <a:stretch>
            <a:fillRect/>
          </a:stretch>
        </p:blipFill>
        <p:spPr>
          <a:xfrm>
            <a:off x="4214813" y="928688"/>
            <a:ext cx="4929187" cy="3444875"/>
          </a:xfrm>
        </p:spPr>
      </p:pic>
      <p:pic>
        <p:nvPicPr>
          <p:cNvPr id="9" name="8 Marcador de contenido" descr="migrantes_hispanos.jpg"/>
          <p:cNvPicPr>
            <a:picLocks noGrp="1" noChangeAspect="1"/>
          </p:cNvPicPr>
          <p:nvPr>
            <p:ph sz="half" idx="4294967295"/>
          </p:nvPr>
        </p:nvPicPr>
        <p:blipFill>
          <a:blip r:embed="rId4"/>
          <a:stretch>
            <a:fillRect/>
          </a:stretch>
        </p:blipFill>
        <p:spPr>
          <a:xfrm>
            <a:off x="0" y="3843338"/>
            <a:ext cx="5000625" cy="3014662"/>
          </a:xfrm>
        </p:spPr>
      </p:pic>
      <p:sp>
        <p:nvSpPr>
          <p:cNvPr id="5" name="4 Título"/>
          <p:cNvSpPr>
            <a:spLocks noGrp="1"/>
          </p:cNvSpPr>
          <p:nvPr>
            <p:ph type="title" idx="4294967295"/>
          </p:nvPr>
        </p:nvSpPr>
        <p:spPr>
          <a:xfrm>
            <a:off x="0" y="-142875"/>
            <a:ext cx="8786813" cy="1666875"/>
          </a:xfrm>
        </p:spPr>
        <p:txBody>
          <a:bodyPr>
            <a:normAutofit/>
          </a:bodyPr>
          <a:lstStyle/>
          <a:p>
            <a:r>
              <a:rPr lang="es-ES_tradnl" dirty="0" smtClean="0"/>
              <a:t>MIGRACIÓN EN LOS ESTADOS UNIDOS</a:t>
            </a:r>
            <a:endParaRPr lang="es-ES_tradnl" dirty="0"/>
          </a:p>
        </p:txBody>
      </p:sp>
      <p:sp>
        <p:nvSpPr>
          <p:cNvPr id="10" name="9 Sol"/>
          <p:cNvSpPr/>
          <p:nvPr/>
        </p:nvSpPr>
        <p:spPr>
          <a:xfrm>
            <a:off x="1214414" y="2000240"/>
            <a:ext cx="1857388" cy="128588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Corazón"/>
          <p:cNvSpPr/>
          <p:nvPr/>
        </p:nvSpPr>
        <p:spPr>
          <a:xfrm>
            <a:off x="6572264" y="5214950"/>
            <a:ext cx="1357322" cy="1357322"/>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wipe dir="r"/>
    <p:sndAc>
      <p:stSnd>
        <p:snd r:embed="rId2" name="wind.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Marcador de texto"/>
          <p:cNvSpPr>
            <a:spLocks noGrp="1"/>
          </p:cNvSpPr>
          <p:nvPr>
            <p:ph type="body" idx="4294967295"/>
          </p:nvPr>
        </p:nvSpPr>
        <p:spPr>
          <a:xfrm>
            <a:off x="500035" y="1357298"/>
            <a:ext cx="7643866" cy="4367212"/>
          </a:xfrm>
        </p:spPr>
        <p:txBody>
          <a:bodyPr>
            <a:normAutofit fontScale="92500"/>
          </a:bodyPr>
          <a:lstStyle/>
          <a:p>
            <a:pPr algn="just"/>
            <a:r>
              <a:rPr lang="es-ES_tradnl" dirty="0" smtClean="0">
                <a:solidFill>
                  <a:schemeClr val="accent3">
                    <a:lumMod val="50000"/>
                  </a:schemeClr>
                </a:solidFill>
              </a:rPr>
              <a:t>Estados unidos de América es el país donde viven más mexicanos fuera de  México y al mismo tiempo es la mayor comunidad de hispanohablantes en los Estados Unidos, hay comunidades mexicanas en todos los estados de la Unión Americana pero destaca su presencia en California, Texas, Nuevo México, Arizona, Nevada, Florida, Nueva York y Washington.</a:t>
            </a:r>
            <a:endParaRPr lang="es-ES_tradnl" dirty="0">
              <a:solidFill>
                <a:schemeClr val="accent3">
                  <a:lumMod val="50000"/>
                </a:schemeClr>
              </a:solidFill>
            </a:endParaRPr>
          </a:p>
        </p:txBody>
      </p:sp>
      <p:sp>
        <p:nvSpPr>
          <p:cNvPr id="10" name="9 Cara sonriente"/>
          <p:cNvSpPr/>
          <p:nvPr/>
        </p:nvSpPr>
        <p:spPr>
          <a:xfrm>
            <a:off x="8572528" y="285728"/>
            <a:ext cx="357190" cy="50006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Cara sonriente"/>
          <p:cNvSpPr/>
          <p:nvPr/>
        </p:nvSpPr>
        <p:spPr>
          <a:xfrm>
            <a:off x="8429652" y="6072206"/>
            <a:ext cx="500066" cy="64294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Cara sonriente"/>
          <p:cNvSpPr/>
          <p:nvPr/>
        </p:nvSpPr>
        <p:spPr>
          <a:xfrm>
            <a:off x="214282" y="285728"/>
            <a:ext cx="428628" cy="500066"/>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Cara sonriente"/>
          <p:cNvSpPr/>
          <p:nvPr/>
        </p:nvSpPr>
        <p:spPr>
          <a:xfrm>
            <a:off x="285720" y="6072206"/>
            <a:ext cx="571504" cy="57148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17 Sol"/>
          <p:cNvSpPr/>
          <p:nvPr/>
        </p:nvSpPr>
        <p:spPr>
          <a:xfrm>
            <a:off x="3929058" y="428604"/>
            <a:ext cx="714380" cy="57150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Sol"/>
          <p:cNvSpPr/>
          <p:nvPr/>
        </p:nvSpPr>
        <p:spPr>
          <a:xfrm>
            <a:off x="4071934" y="5786454"/>
            <a:ext cx="642942" cy="571504"/>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21 Sol"/>
          <p:cNvSpPr/>
          <p:nvPr/>
        </p:nvSpPr>
        <p:spPr>
          <a:xfrm>
            <a:off x="8215338" y="3000372"/>
            <a:ext cx="714348" cy="642942"/>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22 Sol"/>
          <p:cNvSpPr/>
          <p:nvPr/>
        </p:nvSpPr>
        <p:spPr>
          <a:xfrm>
            <a:off x="357158" y="2928934"/>
            <a:ext cx="500066" cy="785818"/>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wipe dir="u"/>
    <p:sndAc>
      <p:stSnd>
        <p:snd r:embed="rId2" name="wind.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1428728" y="267494"/>
            <a:ext cx="7258072" cy="1399032"/>
          </a:xfrm>
        </p:spPr>
        <p:txBody>
          <a:bodyPr/>
          <a:lstStyle/>
          <a:p>
            <a:r>
              <a:rPr lang="es-ES_tradnl" dirty="0" smtClean="0"/>
              <a:t>MIGRACIÓN EN MÉXICO</a:t>
            </a:r>
            <a:endParaRPr lang="es-ES_tradnl" dirty="0"/>
          </a:p>
        </p:txBody>
      </p:sp>
      <p:pic>
        <p:nvPicPr>
          <p:cNvPr id="10" name="9 Marcador de contenido" descr="migrantes_centroamericanos.jpg"/>
          <p:cNvPicPr>
            <a:picLocks noGrp="1" noChangeAspect="1"/>
          </p:cNvPicPr>
          <p:nvPr>
            <p:ph sz="half" idx="1"/>
          </p:nvPr>
        </p:nvPicPr>
        <p:blipFill>
          <a:blip r:embed="rId3"/>
          <a:stretch>
            <a:fillRect/>
          </a:stretch>
        </p:blipFill>
        <p:spPr>
          <a:xfrm>
            <a:off x="285720" y="1928802"/>
            <a:ext cx="3619530" cy="4643470"/>
          </a:xfrm>
        </p:spPr>
      </p:pic>
      <p:pic>
        <p:nvPicPr>
          <p:cNvPr id="6" name="5 Marcador de contenido" descr="inmigrantes1.jpg"/>
          <p:cNvPicPr>
            <a:picLocks noGrp="1" noChangeAspect="1"/>
          </p:cNvPicPr>
          <p:nvPr>
            <p:ph sz="half" idx="2"/>
          </p:nvPr>
        </p:nvPicPr>
        <p:blipFill>
          <a:blip r:embed="rId4"/>
          <a:stretch>
            <a:fillRect/>
          </a:stretch>
        </p:blipFill>
        <p:spPr>
          <a:xfrm>
            <a:off x="4643438" y="1928802"/>
            <a:ext cx="4071966" cy="4643470"/>
          </a:xfrm>
        </p:spPr>
      </p:pic>
      <p:sp>
        <p:nvSpPr>
          <p:cNvPr id="20" name="19 Estrella de 7 puntas"/>
          <p:cNvSpPr/>
          <p:nvPr/>
        </p:nvSpPr>
        <p:spPr>
          <a:xfrm>
            <a:off x="285720" y="357166"/>
            <a:ext cx="500066" cy="57150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20 Estrella de 7 puntas"/>
          <p:cNvSpPr/>
          <p:nvPr/>
        </p:nvSpPr>
        <p:spPr>
          <a:xfrm>
            <a:off x="8215338" y="285728"/>
            <a:ext cx="571504" cy="57150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21 Estrella de 7 puntas"/>
          <p:cNvSpPr/>
          <p:nvPr/>
        </p:nvSpPr>
        <p:spPr>
          <a:xfrm>
            <a:off x="4214810" y="1428736"/>
            <a:ext cx="285752" cy="357190"/>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22 Estrella de 7 puntas"/>
          <p:cNvSpPr/>
          <p:nvPr/>
        </p:nvSpPr>
        <p:spPr>
          <a:xfrm>
            <a:off x="4143372" y="3571876"/>
            <a:ext cx="285752" cy="78581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24 Estrella de 7 puntas"/>
          <p:cNvSpPr/>
          <p:nvPr/>
        </p:nvSpPr>
        <p:spPr>
          <a:xfrm>
            <a:off x="4071934" y="6143644"/>
            <a:ext cx="357190" cy="428628"/>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wedge/>
    <p:sndAc>
      <p:stSnd>
        <p:snd r:embed="rId2" name="wind.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13 Marcador de contenido"/>
          <p:cNvSpPr>
            <a:spLocks noGrp="1"/>
          </p:cNvSpPr>
          <p:nvPr>
            <p:ph sz="half" idx="4294967295"/>
          </p:nvPr>
        </p:nvSpPr>
        <p:spPr>
          <a:xfrm>
            <a:off x="0" y="785835"/>
            <a:ext cx="4500563" cy="5857875"/>
          </a:xfrm>
        </p:spPr>
        <p:txBody>
          <a:bodyPr>
            <a:normAutofit/>
          </a:bodyPr>
          <a:lstStyle/>
          <a:p>
            <a:pPr algn="just"/>
            <a:r>
              <a:rPr lang="es-ES_tradnl" sz="2400" dirty="0" smtClean="0">
                <a:solidFill>
                  <a:schemeClr val="accent3">
                    <a:lumMod val="50000"/>
                  </a:schemeClr>
                </a:solidFill>
              </a:rPr>
              <a:t>La</a:t>
            </a:r>
            <a:r>
              <a:rPr lang="es-ES_tradnl" sz="2400" dirty="0" smtClean="0">
                <a:solidFill>
                  <a:schemeClr val="accent3">
                    <a:lumMod val="50000"/>
                  </a:schemeClr>
                </a:solidFill>
              </a:rPr>
              <a:t> </a:t>
            </a:r>
            <a:r>
              <a:rPr lang="es-ES_tradnl" sz="2400" dirty="0" smtClean="0">
                <a:solidFill>
                  <a:schemeClr val="accent3">
                    <a:lumMod val="50000"/>
                  </a:schemeClr>
                </a:solidFill>
              </a:rPr>
              <a:t>población </a:t>
            </a:r>
            <a:r>
              <a:rPr lang="es-ES_tradnl" sz="2400" dirty="0" smtClean="0">
                <a:solidFill>
                  <a:schemeClr val="accent3">
                    <a:lumMod val="50000"/>
                  </a:schemeClr>
                </a:solidFill>
              </a:rPr>
              <a:t>del MÉXICO actual tiene una composición multiétnica basada fundamentalmente en sus pueblos indígenas y enriquecida por la presencia de inmigrantes de otras naciones y de quienes resultaron del proceso de MESTIZAJE entre esos grupos.</a:t>
            </a:r>
            <a:endParaRPr lang="es-ES_tradnl" sz="2400" dirty="0">
              <a:solidFill>
                <a:schemeClr val="accent3">
                  <a:lumMod val="50000"/>
                </a:schemeClr>
              </a:solidFill>
            </a:endParaRPr>
          </a:p>
        </p:txBody>
      </p:sp>
      <p:sp>
        <p:nvSpPr>
          <p:cNvPr id="15" name="14 Marcador de contenido"/>
          <p:cNvSpPr>
            <a:spLocks noGrp="1"/>
          </p:cNvSpPr>
          <p:nvPr>
            <p:ph sz="half" idx="4294967295"/>
          </p:nvPr>
        </p:nvSpPr>
        <p:spPr>
          <a:xfrm>
            <a:off x="4643438" y="857232"/>
            <a:ext cx="4214812" cy="5715000"/>
          </a:xfrm>
        </p:spPr>
        <p:txBody>
          <a:bodyPr>
            <a:normAutofit/>
          </a:bodyPr>
          <a:lstStyle/>
          <a:p>
            <a:pPr algn="just"/>
            <a:r>
              <a:rPr lang="es-ES_tradnl" sz="2400" dirty="0" smtClean="0">
                <a:solidFill>
                  <a:schemeClr val="accent3">
                    <a:lumMod val="50000"/>
                  </a:schemeClr>
                </a:solidFill>
              </a:rPr>
              <a:t>La inmigración en México no tiene un impacto desbordante entre la población total en comparación a otros países, pero si ha habido un incremento considerable en la población extranjera desde que México se consolidó como nación independiente.</a:t>
            </a:r>
            <a:endParaRPr lang="es-ES_tradnl" sz="2400" dirty="0">
              <a:solidFill>
                <a:schemeClr val="accent3">
                  <a:lumMod val="50000"/>
                </a:schemeClr>
              </a:solidFill>
            </a:endParaRPr>
          </a:p>
        </p:txBody>
      </p:sp>
      <p:sp>
        <p:nvSpPr>
          <p:cNvPr id="8" name="7 Estrella de 4 puntas"/>
          <p:cNvSpPr/>
          <p:nvPr/>
        </p:nvSpPr>
        <p:spPr>
          <a:xfrm>
            <a:off x="7929586" y="0"/>
            <a:ext cx="857256" cy="92867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Estrella de 4 puntas"/>
          <p:cNvSpPr/>
          <p:nvPr/>
        </p:nvSpPr>
        <p:spPr>
          <a:xfrm>
            <a:off x="4429124" y="2500306"/>
            <a:ext cx="785818" cy="1214446"/>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Estrella de 4 puntas"/>
          <p:cNvSpPr/>
          <p:nvPr/>
        </p:nvSpPr>
        <p:spPr>
          <a:xfrm>
            <a:off x="571472" y="6000768"/>
            <a:ext cx="857256" cy="857232"/>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pull dir="d"/>
    <p:sndAc>
      <p:stSnd>
        <p:snd r:embed="rId2" name="wind.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48198" y="357166"/>
            <a:ext cx="680464" cy="6215106"/>
          </a:xfrm>
        </p:spPr>
        <p:txBody>
          <a:bodyPr>
            <a:normAutofit fontScale="90000"/>
          </a:bodyPr>
          <a:lstStyle/>
          <a:p>
            <a:r>
              <a:rPr lang="es-ES_tradnl" dirty="0" smtClean="0"/>
              <a:t>MIGRACIÓN EN ESPAÑA</a:t>
            </a:r>
            <a:endParaRPr lang="es-ES_tradnl" dirty="0"/>
          </a:p>
        </p:txBody>
      </p:sp>
      <p:sp>
        <p:nvSpPr>
          <p:cNvPr id="5" name="4 Marcador de texto"/>
          <p:cNvSpPr>
            <a:spLocks noGrp="1"/>
          </p:cNvSpPr>
          <p:nvPr>
            <p:ph type="body" idx="1"/>
          </p:nvPr>
        </p:nvSpPr>
        <p:spPr>
          <a:xfrm rot="5400000">
            <a:off x="1393022" y="-250046"/>
            <a:ext cx="3071808" cy="3571900"/>
          </a:xfrm>
        </p:spPr>
        <p:txBody>
          <a:bodyPr>
            <a:normAutofit/>
          </a:bodyPr>
          <a:lstStyle/>
          <a:p>
            <a:pPr algn="just"/>
            <a:r>
              <a:rPr lang="es-ES_tradnl" sz="1800" dirty="0" smtClean="0">
                <a:solidFill>
                  <a:schemeClr val="accent3">
                    <a:lumMod val="50000"/>
                  </a:schemeClr>
                </a:solidFill>
              </a:rPr>
              <a:t>La </a:t>
            </a:r>
            <a:r>
              <a:rPr lang="es-ES_tradnl" sz="1800" b="1" dirty="0" smtClean="0">
                <a:solidFill>
                  <a:schemeClr val="accent3">
                    <a:lumMod val="50000"/>
                  </a:schemeClr>
                </a:solidFill>
              </a:rPr>
              <a:t>inmigración en España</a:t>
            </a:r>
            <a:r>
              <a:rPr lang="es-ES_tradnl" sz="1800" dirty="0" smtClean="0">
                <a:solidFill>
                  <a:schemeClr val="accent3">
                    <a:lumMod val="50000"/>
                  </a:schemeClr>
                </a:solidFill>
              </a:rPr>
              <a:t> ha existido desde siempre, pero es desde la DÉCADA DE 1990, un fenómeno de gran importancia DEMOGRAFICA Y ECONOMICA</a:t>
            </a:r>
            <a:r>
              <a:rPr lang="es-ES_tradnl" dirty="0" smtClean="0">
                <a:solidFill>
                  <a:schemeClr val="accent3">
                    <a:lumMod val="50000"/>
                  </a:schemeClr>
                </a:solidFill>
              </a:rPr>
              <a:t>.</a:t>
            </a:r>
            <a:endParaRPr lang="es-ES_tradnl" dirty="0">
              <a:solidFill>
                <a:schemeClr val="accent3">
                  <a:lumMod val="50000"/>
                </a:schemeClr>
              </a:solidFill>
            </a:endParaRPr>
          </a:p>
        </p:txBody>
      </p:sp>
      <p:sp>
        <p:nvSpPr>
          <p:cNvPr id="7" name="6 Marcador de texto"/>
          <p:cNvSpPr>
            <a:spLocks noGrp="1"/>
          </p:cNvSpPr>
          <p:nvPr>
            <p:ph type="body" sz="half" idx="3"/>
          </p:nvPr>
        </p:nvSpPr>
        <p:spPr>
          <a:xfrm rot="5400000">
            <a:off x="1393009" y="3321843"/>
            <a:ext cx="3071834" cy="3714776"/>
          </a:xfrm>
        </p:spPr>
        <p:txBody>
          <a:bodyPr/>
          <a:lstStyle/>
          <a:p>
            <a:pPr algn="just"/>
            <a:r>
              <a:rPr lang="es-ES_tradnl" sz="1800" dirty="0" smtClean="0">
                <a:solidFill>
                  <a:schemeClr val="accent3">
                    <a:lumMod val="50000"/>
                  </a:schemeClr>
                </a:solidFill>
              </a:rPr>
              <a:t>En unas pocas décadas, España ha pasado de ser un país emisor de  EMIIGRANTES a ser un receptor de flujo migratorio</a:t>
            </a:r>
            <a:r>
              <a:rPr lang="es-ES_tradnl" dirty="0" smtClean="0">
                <a:solidFill>
                  <a:schemeClr val="accent3">
                    <a:lumMod val="50000"/>
                  </a:schemeClr>
                </a:solidFill>
              </a:rPr>
              <a:t>.</a:t>
            </a:r>
            <a:endParaRPr lang="es-ES_tradnl" dirty="0">
              <a:solidFill>
                <a:schemeClr val="accent3">
                  <a:lumMod val="50000"/>
                </a:schemeClr>
              </a:solidFill>
            </a:endParaRPr>
          </a:p>
        </p:txBody>
      </p:sp>
      <p:pic>
        <p:nvPicPr>
          <p:cNvPr id="9" name="8 Marcador de contenido" descr="phpThumb_generated_thumbnail.jpeg"/>
          <p:cNvPicPr>
            <a:picLocks noGrp="1" noChangeAspect="1"/>
          </p:cNvPicPr>
          <p:nvPr>
            <p:ph sz="quarter" idx="2"/>
          </p:nvPr>
        </p:nvPicPr>
        <p:blipFill>
          <a:blip r:embed="rId3"/>
          <a:stretch>
            <a:fillRect/>
          </a:stretch>
        </p:blipFill>
        <p:spPr>
          <a:xfrm>
            <a:off x="4857752" y="0"/>
            <a:ext cx="4286248" cy="3500438"/>
          </a:xfrm>
        </p:spPr>
      </p:pic>
      <p:pic>
        <p:nvPicPr>
          <p:cNvPr id="10" name="9 Marcador de contenido" descr="migrantes[1].jpg"/>
          <p:cNvPicPr>
            <a:picLocks noGrp="1" noChangeAspect="1"/>
          </p:cNvPicPr>
          <p:nvPr>
            <p:ph sz="quarter" idx="4"/>
          </p:nvPr>
        </p:nvPicPr>
        <p:blipFill>
          <a:blip r:embed="rId4"/>
          <a:stretch>
            <a:fillRect/>
          </a:stretch>
        </p:blipFill>
        <p:spPr>
          <a:xfrm>
            <a:off x="5334000" y="4071942"/>
            <a:ext cx="3810000" cy="2619375"/>
          </a:xfrm>
        </p:spPr>
      </p:pic>
      <p:sp>
        <p:nvSpPr>
          <p:cNvPr id="11" name="10 Estrella de 5 puntas"/>
          <p:cNvSpPr/>
          <p:nvPr/>
        </p:nvSpPr>
        <p:spPr>
          <a:xfrm>
            <a:off x="285720" y="214290"/>
            <a:ext cx="214314"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11 Estrella de 5 puntas"/>
          <p:cNvSpPr/>
          <p:nvPr/>
        </p:nvSpPr>
        <p:spPr>
          <a:xfrm>
            <a:off x="0" y="1643050"/>
            <a:ext cx="214282" cy="2857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Estrella de 5 puntas"/>
          <p:cNvSpPr/>
          <p:nvPr/>
        </p:nvSpPr>
        <p:spPr>
          <a:xfrm>
            <a:off x="214282" y="3071810"/>
            <a:ext cx="214314"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13 Estrella de 5 puntas"/>
          <p:cNvSpPr/>
          <p:nvPr/>
        </p:nvSpPr>
        <p:spPr>
          <a:xfrm>
            <a:off x="0" y="4357694"/>
            <a:ext cx="285720" cy="4286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14 Estrella de 5 puntas"/>
          <p:cNvSpPr/>
          <p:nvPr/>
        </p:nvSpPr>
        <p:spPr>
          <a:xfrm>
            <a:off x="214282" y="5929330"/>
            <a:ext cx="500066" cy="64294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Estrella de 5 puntas"/>
          <p:cNvSpPr/>
          <p:nvPr/>
        </p:nvSpPr>
        <p:spPr>
          <a:xfrm>
            <a:off x="714348" y="857232"/>
            <a:ext cx="142876"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7" name="16 Estrella de 5 puntas"/>
          <p:cNvSpPr/>
          <p:nvPr/>
        </p:nvSpPr>
        <p:spPr>
          <a:xfrm>
            <a:off x="1643042" y="3214686"/>
            <a:ext cx="142876"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17 Estrella de 5 puntas"/>
          <p:cNvSpPr/>
          <p:nvPr/>
        </p:nvSpPr>
        <p:spPr>
          <a:xfrm>
            <a:off x="2714612" y="3286124"/>
            <a:ext cx="142876"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Estrella de 5 puntas"/>
          <p:cNvSpPr/>
          <p:nvPr/>
        </p:nvSpPr>
        <p:spPr>
          <a:xfrm>
            <a:off x="3786182" y="3071810"/>
            <a:ext cx="285752" cy="2857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19 Estrella de 5 puntas"/>
          <p:cNvSpPr/>
          <p:nvPr/>
        </p:nvSpPr>
        <p:spPr>
          <a:xfrm>
            <a:off x="2786050" y="2357430"/>
            <a:ext cx="214314" cy="50006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1" name="20 Estrella de 5 puntas"/>
          <p:cNvSpPr/>
          <p:nvPr/>
        </p:nvSpPr>
        <p:spPr>
          <a:xfrm>
            <a:off x="3929058" y="6072206"/>
            <a:ext cx="428628" cy="50006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21 Estrella de 5 puntas"/>
          <p:cNvSpPr/>
          <p:nvPr/>
        </p:nvSpPr>
        <p:spPr>
          <a:xfrm>
            <a:off x="1285852" y="3857628"/>
            <a:ext cx="214314" cy="2857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22 Estrella de 5 puntas"/>
          <p:cNvSpPr/>
          <p:nvPr/>
        </p:nvSpPr>
        <p:spPr>
          <a:xfrm>
            <a:off x="2786050" y="3786190"/>
            <a:ext cx="214314"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4" name="23 Estrella de 5 puntas"/>
          <p:cNvSpPr/>
          <p:nvPr/>
        </p:nvSpPr>
        <p:spPr>
          <a:xfrm>
            <a:off x="4214810" y="3714752"/>
            <a:ext cx="285752"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5" name="24 Estrella de 5 puntas"/>
          <p:cNvSpPr/>
          <p:nvPr/>
        </p:nvSpPr>
        <p:spPr>
          <a:xfrm>
            <a:off x="1500166" y="5929330"/>
            <a:ext cx="214314" cy="2857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25 Estrella de 5 puntas"/>
          <p:cNvSpPr/>
          <p:nvPr/>
        </p:nvSpPr>
        <p:spPr>
          <a:xfrm>
            <a:off x="2500298" y="6072206"/>
            <a:ext cx="357190"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7" name="26 Estrella de 5 puntas"/>
          <p:cNvSpPr/>
          <p:nvPr/>
        </p:nvSpPr>
        <p:spPr>
          <a:xfrm>
            <a:off x="1357290" y="285728"/>
            <a:ext cx="357190"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8" name="27 Estrella de 5 puntas"/>
          <p:cNvSpPr/>
          <p:nvPr/>
        </p:nvSpPr>
        <p:spPr>
          <a:xfrm>
            <a:off x="2643174" y="214290"/>
            <a:ext cx="285752"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29 Estrella de 5 puntas"/>
          <p:cNvSpPr/>
          <p:nvPr/>
        </p:nvSpPr>
        <p:spPr>
          <a:xfrm>
            <a:off x="4143372" y="285728"/>
            <a:ext cx="214314"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1" name="30 Estrella de 5 puntas"/>
          <p:cNvSpPr/>
          <p:nvPr/>
        </p:nvSpPr>
        <p:spPr>
          <a:xfrm>
            <a:off x="5000628" y="4071942"/>
            <a:ext cx="142876" cy="2857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31 Estrella de 5 puntas"/>
          <p:cNvSpPr/>
          <p:nvPr/>
        </p:nvSpPr>
        <p:spPr>
          <a:xfrm>
            <a:off x="5000628" y="5143512"/>
            <a:ext cx="142876" cy="4286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3" name="32 Estrella de 5 puntas"/>
          <p:cNvSpPr/>
          <p:nvPr/>
        </p:nvSpPr>
        <p:spPr>
          <a:xfrm>
            <a:off x="6715140" y="3571876"/>
            <a:ext cx="714380" cy="42862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pull dir="lu"/>
    <p:sndAc>
      <p:stSnd>
        <p:snd r:embed="rId2" name="wind.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16 Marcador de contenido" descr="migrantes.jpg"/>
          <p:cNvPicPr>
            <a:picLocks noGrp="1" noChangeAspect="1"/>
          </p:cNvPicPr>
          <p:nvPr>
            <p:ph sz="half" idx="4294967295"/>
          </p:nvPr>
        </p:nvPicPr>
        <p:blipFill>
          <a:blip r:embed="rId3"/>
          <a:stretch>
            <a:fillRect/>
          </a:stretch>
        </p:blipFill>
        <p:spPr>
          <a:xfrm>
            <a:off x="0" y="2571750"/>
            <a:ext cx="4772025" cy="4286250"/>
          </a:xfrm>
        </p:spPr>
      </p:pic>
      <p:pic>
        <p:nvPicPr>
          <p:cNvPr id="20" name="19 Marcador de contenido" descr="image011.jpg"/>
          <p:cNvPicPr>
            <a:picLocks noGrp="1" noChangeAspect="1"/>
          </p:cNvPicPr>
          <p:nvPr>
            <p:ph sz="half" idx="4294967295"/>
          </p:nvPr>
        </p:nvPicPr>
        <p:blipFill>
          <a:blip r:embed="rId4"/>
          <a:stretch>
            <a:fillRect/>
          </a:stretch>
        </p:blipFill>
        <p:spPr>
          <a:xfrm>
            <a:off x="4643438" y="0"/>
            <a:ext cx="4500562" cy="4071938"/>
          </a:xfrm>
        </p:spPr>
      </p:pic>
      <p:sp>
        <p:nvSpPr>
          <p:cNvPr id="21" name="20 Título"/>
          <p:cNvSpPr>
            <a:spLocks noGrp="1"/>
          </p:cNvSpPr>
          <p:nvPr>
            <p:ph type="title" idx="4294967295"/>
          </p:nvPr>
        </p:nvSpPr>
        <p:spPr>
          <a:xfrm>
            <a:off x="0" y="0"/>
            <a:ext cx="4071938" cy="2000250"/>
          </a:xfrm>
        </p:spPr>
        <p:txBody>
          <a:bodyPr>
            <a:normAutofit fontScale="90000"/>
          </a:bodyPr>
          <a:lstStyle/>
          <a:p>
            <a:r>
              <a:rPr lang="es-ES_tradnl" dirty="0" smtClean="0"/>
              <a:t>MIGRACIÓN HAITIANA A REP.DOM </a:t>
            </a:r>
            <a:endParaRPr lang="es-ES_tradnl" dirty="0"/>
          </a:p>
        </p:txBody>
      </p:sp>
      <p:sp>
        <p:nvSpPr>
          <p:cNvPr id="5" name="4 Corazón"/>
          <p:cNvSpPr/>
          <p:nvPr/>
        </p:nvSpPr>
        <p:spPr>
          <a:xfrm>
            <a:off x="3428992" y="1428736"/>
            <a:ext cx="928694" cy="92869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6 Nube"/>
          <p:cNvSpPr/>
          <p:nvPr/>
        </p:nvSpPr>
        <p:spPr>
          <a:xfrm>
            <a:off x="5786446" y="4429132"/>
            <a:ext cx="1928826" cy="78581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7 Estrella de 5 puntas"/>
          <p:cNvSpPr/>
          <p:nvPr/>
        </p:nvSpPr>
        <p:spPr>
          <a:xfrm>
            <a:off x="5072066" y="4286256"/>
            <a:ext cx="214314" cy="285752"/>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9 Estrella de 5 puntas"/>
          <p:cNvSpPr/>
          <p:nvPr/>
        </p:nvSpPr>
        <p:spPr>
          <a:xfrm>
            <a:off x="5572132" y="4286256"/>
            <a:ext cx="71438" cy="71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10 Estrella de 5 puntas"/>
          <p:cNvSpPr/>
          <p:nvPr/>
        </p:nvSpPr>
        <p:spPr>
          <a:xfrm>
            <a:off x="8143900" y="4429132"/>
            <a:ext cx="214314" cy="35719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11 Estrella de 5 puntas"/>
          <p:cNvSpPr/>
          <p:nvPr/>
        </p:nvSpPr>
        <p:spPr>
          <a:xfrm>
            <a:off x="7929586" y="5143512"/>
            <a:ext cx="71438" cy="71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12 Estrella de 5 puntas"/>
          <p:cNvSpPr/>
          <p:nvPr/>
        </p:nvSpPr>
        <p:spPr>
          <a:xfrm>
            <a:off x="5357818" y="5072074"/>
            <a:ext cx="214314"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6" name="15 Estrella de 5 puntas"/>
          <p:cNvSpPr/>
          <p:nvPr/>
        </p:nvSpPr>
        <p:spPr>
          <a:xfrm>
            <a:off x="8715404" y="4286256"/>
            <a:ext cx="214314"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8" name="17 Estrella de 5 puntas"/>
          <p:cNvSpPr/>
          <p:nvPr/>
        </p:nvSpPr>
        <p:spPr>
          <a:xfrm>
            <a:off x="6715140" y="4214818"/>
            <a:ext cx="142876"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9" name="18 Estrella de 5 puntas"/>
          <p:cNvSpPr/>
          <p:nvPr/>
        </p:nvSpPr>
        <p:spPr>
          <a:xfrm>
            <a:off x="8715404" y="5000636"/>
            <a:ext cx="71438" cy="71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2" name="21 Estrella de 5 puntas"/>
          <p:cNvSpPr/>
          <p:nvPr/>
        </p:nvSpPr>
        <p:spPr>
          <a:xfrm>
            <a:off x="5929322" y="5214950"/>
            <a:ext cx="71438" cy="71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3" name="22 Estrella de 5 puntas"/>
          <p:cNvSpPr/>
          <p:nvPr/>
        </p:nvSpPr>
        <p:spPr>
          <a:xfrm>
            <a:off x="6858016" y="5286388"/>
            <a:ext cx="142876" cy="14287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25 Estrella de 5 puntas"/>
          <p:cNvSpPr/>
          <p:nvPr/>
        </p:nvSpPr>
        <p:spPr>
          <a:xfrm>
            <a:off x="4929190" y="4929198"/>
            <a:ext cx="142876" cy="214314"/>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7" name="26 Estrella de 5 puntas"/>
          <p:cNvSpPr/>
          <p:nvPr/>
        </p:nvSpPr>
        <p:spPr>
          <a:xfrm>
            <a:off x="7500958" y="5357826"/>
            <a:ext cx="71438" cy="71438"/>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8" name="27 Corazón"/>
          <p:cNvSpPr/>
          <p:nvPr/>
        </p:nvSpPr>
        <p:spPr>
          <a:xfrm>
            <a:off x="6357950" y="5643578"/>
            <a:ext cx="1214446" cy="1071546"/>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9" name="28 Luna"/>
          <p:cNvSpPr/>
          <p:nvPr/>
        </p:nvSpPr>
        <p:spPr>
          <a:xfrm>
            <a:off x="5143504" y="5715016"/>
            <a:ext cx="500066" cy="785818"/>
          </a:xfrm>
          <a:prstGeom prst="mo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0" name="29 Luna"/>
          <p:cNvSpPr/>
          <p:nvPr/>
        </p:nvSpPr>
        <p:spPr>
          <a:xfrm>
            <a:off x="8072462" y="5572140"/>
            <a:ext cx="571504" cy="928694"/>
          </a:xfrm>
          <a:prstGeom prst="mo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1" name="30 Corazón"/>
          <p:cNvSpPr/>
          <p:nvPr/>
        </p:nvSpPr>
        <p:spPr>
          <a:xfrm>
            <a:off x="142876" y="285728"/>
            <a:ext cx="214282"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2" name="31 Corazón"/>
          <p:cNvSpPr/>
          <p:nvPr/>
        </p:nvSpPr>
        <p:spPr>
          <a:xfrm>
            <a:off x="142844" y="2143116"/>
            <a:ext cx="285752"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3" name="32 Corazón"/>
          <p:cNvSpPr/>
          <p:nvPr/>
        </p:nvSpPr>
        <p:spPr>
          <a:xfrm>
            <a:off x="142844" y="1071546"/>
            <a:ext cx="214314" cy="357190"/>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5" name="34 Corazón"/>
          <p:cNvSpPr/>
          <p:nvPr/>
        </p:nvSpPr>
        <p:spPr>
          <a:xfrm>
            <a:off x="3786182" y="357166"/>
            <a:ext cx="142876"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6" name="35 Corazón"/>
          <p:cNvSpPr/>
          <p:nvPr/>
        </p:nvSpPr>
        <p:spPr>
          <a:xfrm>
            <a:off x="4214810" y="857232"/>
            <a:ext cx="142876" cy="285752"/>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7" name="36 Corazón"/>
          <p:cNvSpPr/>
          <p:nvPr/>
        </p:nvSpPr>
        <p:spPr>
          <a:xfrm>
            <a:off x="3357554" y="1000108"/>
            <a:ext cx="214314"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8" name="37 Corazón"/>
          <p:cNvSpPr/>
          <p:nvPr/>
        </p:nvSpPr>
        <p:spPr>
          <a:xfrm>
            <a:off x="1142976" y="2071678"/>
            <a:ext cx="142876"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9" name="38 Corazón"/>
          <p:cNvSpPr/>
          <p:nvPr/>
        </p:nvSpPr>
        <p:spPr>
          <a:xfrm>
            <a:off x="2071670" y="1928802"/>
            <a:ext cx="214314"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0" name="39 Corazón"/>
          <p:cNvSpPr/>
          <p:nvPr/>
        </p:nvSpPr>
        <p:spPr>
          <a:xfrm>
            <a:off x="2714612" y="2143116"/>
            <a:ext cx="214314" cy="214314"/>
          </a:xfrm>
          <a:prstGeom prst="hear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spd="slow">
    <p:split orient="vert"/>
    <p:sndAc>
      <p:stSnd>
        <p:snd r:embed="rId2" name="wind.wav" builtIn="1"/>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Personalizado 1">
      <a:dk1>
        <a:srgbClr val="EDD2E7"/>
      </a:dk1>
      <a:lt1>
        <a:srgbClr val="D787A3"/>
      </a:lt1>
      <a:dk2>
        <a:srgbClr val="BFBFBF"/>
      </a:dk2>
      <a:lt2>
        <a:srgbClr val="DE6C36"/>
      </a:lt2>
      <a:accent1>
        <a:srgbClr val="B83D68"/>
      </a:accent1>
      <a:accent2>
        <a:srgbClr val="EBA686"/>
      </a:accent2>
      <a:accent3>
        <a:srgbClr val="F1D7E0"/>
      </a:accent3>
      <a:accent4>
        <a:srgbClr val="EBC4DA"/>
      </a:accent4>
      <a:accent5>
        <a:srgbClr val="E4AFC1"/>
      </a:accent5>
      <a:accent6>
        <a:srgbClr val="892D4E"/>
      </a:accent6>
      <a:hlink>
        <a:srgbClr val="946204"/>
      </a:hlink>
      <a:folHlink>
        <a:srgbClr val="FF0000"/>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327</TotalTime>
  <Words>183</Words>
  <Application>Microsoft Office PowerPoint</Application>
  <PresentationFormat>Presentación en pantalla (4:3)</PresentationFormat>
  <Paragraphs>26</Paragraphs>
  <Slides>11</Slides>
  <Notes>0</Notes>
  <HiddenSlides>0</HiddenSlides>
  <MMClips>2</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Brío</vt:lpstr>
      <vt:lpstr>MIGRACIÓN EN EL MUNDO Y REPÚBLICA DOMINICANA</vt:lpstr>
      <vt:lpstr>         Liceo Francisco del Rosario Sánchez   Nombre: Carmen María Gutiérrez Corporán  Profesor(a): Lic. Alba Castillo   Materia: Historia Dominicana de Hoy             </vt:lpstr>
      <vt:lpstr>MIGRACIÓN  EN  LA REPUBLICA DOMINICANA</vt:lpstr>
      <vt:lpstr>MIGRACIÓN EN LOS ESTADOS UNIDOS</vt:lpstr>
      <vt:lpstr>Diapositiva 5</vt:lpstr>
      <vt:lpstr>MIGRACIÓN EN MÉXICO</vt:lpstr>
      <vt:lpstr>Diapositiva 7</vt:lpstr>
      <vt:lpstr>MIGRACIÓN EN ESPAÑA</vt:lpstr>
      <vt:lpstr>MIGRACIÓN HAITIANA A REP.DOM </vt:lpstr>
      <vt:lpstr>CONSECUENCIA Y BENEFICIO DE LA MIGRACIÓN HAITIANA A REP.DOM</vt:lpstr>
      <vt:lpstr>CONCLUCIÓN</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MIGRACIÓN EN EL MUNDO Y REPUBLICA DOMINICANA</dc:title>
  <dc:creator>Angie G</dc:creator>
  <cp:lastModifiedBy>Angie G</cp:lastModifiedBy>
  <cp:revision>39</cp:revision>
  <dcterms:created xsi:type="dcterms:W3CDTF">2008-06-13T15:17:52Z</dcterms:created>
  <dcterms:modified xsi:type="dcterms:W3CDTF">2008-06-16T16:50:32Z</dcterms:modified>
</cp:coreProperties>
</file>